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8"/>
  </p:notesMasterIdLst>
  <p:sldIdLst>
    <p:sldId id="316" r:id="rId2"/>
    <p:sldId id="411" r:id="rId3"/>
    <p:sldId id="421" r:id="rId4"/>
    <p:sldId id="422" r:id="rId5"/>
    <p:sldId id="424" r:id="rId6"/>
    <p:sldId id="430" r:id="rId7"/>
    <p:sldId id="410" r:id="rId8"/>
    <p:sldId id="431" r:id="rId9"/>
    <p:sldId id="409" r:id="rId10"/>
    <p:sldId id="408" r:id="rId11"/>
    <p:sldId id="407" r:id="rId12"/>
    <p:sldId id="406" r:id="rId13"/>
    <p:sldId id="441" r:id="rId14"/>
    <p:sldId id="405" r:id="rId15"/>
    <p:sldId id="404" r:id="rId16"/>
    <p:sldId id="432" r:id="rId17"/>
    <p:sldId id="328" r:id="rId18"/>
    <p:sldId id="433" r:id="rId19"/>
    <p:sldId id="434" r:id="rId20"/>
    <p:sldId id="435" r:id="rId21"/>
    <p:sldId id="412" r:id="rId22"/>
    <p:sldId id="403" r:id="rId23"/>
    <p:sldId id="436" r:id="rId24"/>
    <p:sldId id="402" r:id="rId25"/>
    <p:sldId id="437" r:id="rId26"/>
    <p:sldId id="413" r:id="rId27"/>
    <p:sldId id="438" r:id="rId28"/>
    <p:sldId id="439" r:id="rId29"/>
    <p:sldId id="415" r:id="rId30"/>
    <p:sldId id="440" r:id="rId31"/>
    <p:sldId id="400" r:id="rId32"/>
    <p:sldId id="401" r:id="rId33"/>
    <p:sldId id="418" r:id="rId34"/>
    <p:sldId id="417" r:id="rId35"/>
    <p:sldId id="419" r:id="rId36"/>
    <p:sldId id="380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F2F"/>
    <a:srgbClr val="0078B9"/>
    <a:srgbClr val="C8C7B2"/>
    <a:srgbClr val="ED008C"/>
    <a:srgbClr val="700046"/>
    <a:srgbClr val="009BDF"/>
    <a:srgbClr val="00ADEF"/>
    <a:srgbClr val="00B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9" autoAdjust="0"/>
    <p:restoredTop sz="99139" autoAdjust="0"/>
  </p:normalViewPr>
  <p:slideViewPr>
    <p:cSldViewPr>
      <p:cViewPr varScale="1">
        <p:scale>
          <a:sx n="64" d="100"/>
          <a:sy n="64" d="100"/>
        </p:scale>
        <p:origin x="129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页眉占位符 1024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200" noProof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日期占位符 1024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幻灯片图像占位符 10243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文本占位符 1024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0246" name="页脚占位符 1024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defRPr sz="1200" noProof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灯片编号占位符 1024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DD9A7ED-E10A-4452-93B4-CE2ADB156E23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04000" y="228600"/>
            <a:ext cx="2082800" cy="64897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5600" y="228600"/>
            <a:ext cx="6127658" cy="64897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62088"/>
            <a:ext cx="4032504" cy="52562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462088"/>
            <a:ext cx="4032504" cy="52562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166" descr="Picture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t="-10527" r="948"/>
          <a:stretch>
            <a:fillRect/>
          </a:stretch>
        </p:blipFill>
        <p:spPr bwMode="auto">
          <a:xfrm>
            <a:off x="301625" y="427038"/>
            <a:ext cx="86137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文本框 4103"/>
          <p:cNvSpPr txBox="1">
            <a:spLocks noChangeArrowheads="1"/>
          </p:cNvSpPr>
          <p:nvPr/>
        </p:nvSpPr>
        <p:spPr bwMode="auto">
          <a:xfrm>
            <a:off x="7391400" y="60198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28" name="文本占位符 4108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462088"/>
            <a:ext cx="82296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110" name="日期占位符 4109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400" noProof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11" name="页脚占位符 411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400" noProof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文本框 4113"/>
          <p:cNvSpPr txBox="1">
            <a:spLocks noChangeArrowheads="1"/>
          </p:cNvSpPr>
          <p:nvPr/>
        </p:nvSpPr>
        <p:spPr bwMode="auto">
          <a:xfrm>
            <a:off x="8496300" y="6388100"/>
            <a:ext cx="647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CCC89F11-6E06-4335-8155-536C9CBB7621}" type="slidenum">
              <a:rPr lang="en-US" altLang="zh-CN">
                <a:ea typeface="宋体" panose="02010600030101010101" pitchFamily="2" charset="-122"/>
              </a:r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115" name="灯片编号占位符 4114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defRPr sz="1400"/>
            </a:lvl1pPr>
          </a:lstStyle>
          <a:p>
            <a:pPr>
              <a:defRPr/>
            </a:pPr>
            <a:endParaRPr/>
          </a:p>
        </p:txBody>
      </p:sp>
      <p:pic>
        <p:nvPicPr>
          <p:cNvPr id="1033" name="图片 4168" descr="Picture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28600"/>
            <a:ext cx="1270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标题 4107"/>
          <p:cNvSpPr>
            <a:spLocks noGrp="1" noChangeArrowheads="1"/>
          </p:cNvSpPr>
          <p:nvPr>
            <p:ph type="title" idx="9"/>
          </p:nvPr>
        </p:nvSpPr>
        <p:spPr bwMode="auto">
          <a:xfrm>
            <a:off x="3556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rgbClr val="0073AE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73AE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rgbClr val="0073AE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rgbClr val="0073AE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rgbClr val="0073AE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rgbClr val="0073AE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D518D6-BCD5-70A1-B099-64BEAFBB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5" y="2038320"/>
            <a:ext cx="4879757" cy="12382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95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6D20F7-022E-F57B-DB67-C035A75A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2" y="1181159"/>
            <a:ext cx="8405411" cy="4495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EC10BD-0D1F-E60A-CBF2-CEBD8C37C69C}"/>
                  </a:ext>
                </a:extLst>
              </p:cNvPr>
              <p:cNvSpPr txBox="1"/>
              <p:nvPr/>
            </p:nvSpPr>
            <p:spPr>
              <a:xfrm>
                <a:off x="4800594" y="3733792"/>
                <a:ext cx="16763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zh-CN" altLang="en-US" sz="28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EC10BD-0D1F-E60A-CBF2-CEBD8C37C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594" y="3733792"/>
                <a:ext cx="167635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2108B98-0F55-2A26-0CB0-45B0C47938C4}"/>
                  </a:ext>
                </a:extLst>
              </p:cNvPr>
              <p:cNvSpPr txBox="1"/>
              <p:nvPr/>
            </p:nvSpPr>
            <p:spPr>
              <a:xfrm>
                <a:off x="533506" y="5676841"/>
                <a:ext cx="4738120" cy="894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𝑙𝑒𝑣𝑒𝑙</m:t>
                      </m:r>
                    </m:oMath>
                  </m:oMathPara>
                </a14:m>
                <a:endParaRPr lang="en-US" altLang="zh-CN" dirty="0">
                  <a:highlight>
                    <a:srgbClr val="FFFF00"/>
                  </a:highligh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𝑐𝑜𝑛𝑓𝑖𝑑𝑒𝑛𝑐𝑒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2108B98-0F55-2A26-0CB0-45B0C4793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06" y="5676841"/>
                <a:ext cx="4738120" cy="894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10524"/>
      </p:ext>
    </p:extLst>
  </p:cSld>
  <p:clrMapOvr>
    <a:masterClrMapping/>
  </p:clrMapOvr>
  <p:transition advTm="3150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800367-D172-60B1-F5FC-48453ECE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82" y="1143060"/>
            <a:ext cx="8771236" cy="4800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55F7709-C340-91D3-4092-32EE2B9BD179}"/>
                  </a:ext>
                </a:extLst>
              </p:cNvPr>
              <p:cNvSpPr txBox="1"/>
              <p:nvPr/>
            </p:nvSpPr>
            <p:spPr>
              <a:xfrm>
                <a:off x="2286060" y="2819416"/>
                <a:ext cx="1219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55F7709-C340-91D3-4092-32EE2B9BD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60" y="2819416"/>
                <a:ext cx="1219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16DB181-6C41-D5F8-E95B-7A8B3A0C0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54" y="4015227"/>
            <a:ext cx="5969609" cy="5509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93C6FC-3B79-9999-986E-9210036FC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48" y="5464102"/>
            <a:ext cx="3495316" cy="7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8591"/>
      </p:ext>
    </p:extLst>
  </p:cSld>
  <p:clrMapOvr>
    <a:masterClrMapping/>
  </p:clrMapOvr>
  <p:transition advTm="3150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690643D-BE64-90D2-871B-0DE3DB4C0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1229203"/>
            <a:ext cx="8105571" cy="6857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B290C1-54B3-89C6-607A-1A242181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16" y="1914985"/>
            <a:ext cx="8336036" cy="45718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CDD6AE4-E81F-5428-540B-DA4D9F733DA2}"/>
              </a:ext>
            </a:extLst>
          </p:cNvPr>
          <p:cNvSpPr txBox="1"/>
          <p:nvPr/>
        </p:nvSpPr>
        <p:spPr>
          <a:xfrm>
            <a:off x="1676476" y="4571970"/>
            <a:ext cx="1523960" cy="380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Width of CI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35074027"/>
      </p:ext>
    </p:extLst>
  </p:cSld>
  <p:clrMapOvr>
    <a:masterClrMapping/>
  </p:clrMapOvr>
  <p:transition advTm="3150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E64386-8084-3AD2-30BE-645FA693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06" y="1600248"/>
            <a:ext cx="8305965" cy="33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58229"/>
      </p:ext>
    </p:extLst>
  </p:cSld>
  <p:clrMapOvr>
    <a:masterClrMapping/>
  </p:clrMapOvr>
  <p:transition advTm="31504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44E404-1230-CC69-8C68-FBC5C95D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4" y="1447852"/>
            <a:ext cx="8117635" cy="7619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AB589A-B5B1-639E-1246-A1FE303F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4" y="2362228"/>
            <a:ext cx="8011437" cy="1695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F013F9-1433-9745-32BC-F86E942B59B0}"/>
                  </a:ext>
                </a:extLst>
              </p:cNvPr>
              <p:cNvSpPr txBox="1"/>
              <p:nvPr/>
            </p:nvSpPr>
            <p:spPr>
              <a:xfrm>
                <a:off x="5943564" y="3429000"/>
                <a:ext cx="20573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 smtClean="0">
                          <a:highlight>
                            <a:srgbClr val="FFFF00"/>
                          </a:highlight>
                        </a:rPr>
                        <m:t>Small</m:t>
                      </m:r>
                      <m:r>
                        <m:rPr>
                          <m:nor/>
                        </m:rPr>
                        <a:rPr lang="en-US" altLang="zh-CN" dirty="0" smtClean="0">
                          <a:highlight>
                            <a:srgbClr val="FFFF00"/>
                          </a:highlight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dirty="0" smtClean="0">
                          <a:highlight>
                            <a:srgbClr val="FFFF00"/>
                          </a:highlight>
                        </a:rPr>
                        <m:t>samples</m:t>
                      </m:r>
                    </m:oMath>
                  </m:oMathPara>
                </a14:m>
                <a:endParaRPr lang="zh-CN" altLang="en-US" dirty="0">
                  <a:highlight>
                    <a:srgbClr val="FFFF00"/>
                  </a:highligh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F013F9-1433-9745-32BC-F86E942B5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64" y="3429000"/>
                <a:ext cx="205734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A2529F-6820-A7AB-1892-04B154985E90}"/>
                  </a:ext>
                </a:extLst>
              </p:cNvPr>
              <p:cNvSpPr txBox="1"/>
              <p:nvPr/>
            </p:nvSpPr>
            <p:spPr>
              <a:xfrm>
                <a:off x="990694" y="4343376"/>
                <a:ext cx="4738120" cy="894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𝑙𝑒𝑣𝑒𝑙</m:t>
                      </m:r>
                    </m:oMath>
                  </m:oMathPara>
                </a14:m>
                <a:endParaRPr lang="en-US" altLang="zh-CN" dirty="0">
                  <a:highlight>
                    <a:srgbClr val="FFFF00"/>
                  </a:highligh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𝑐𝑜𝑛𝑓𝑖𝑑𝑒𝑛𝑐𝑒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A2529F-6820-A7AB-1892-04B154985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94" y="4343376"/>
                <a:ext cx="4738120" cy="894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08138"/>
      </p:ext>
    </p:extLst>
  </p:cSld>
  <p:clrMapOvr>
    <a:masterClrMapping/>
  </p:clrMapOvr>
  <p:transition advTm="31504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85868D-D455-EB8F-7E92-96F85DEE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3" y="685872"/>
            <a:ext cx="8631134" cy="5791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9CAD274-7E94-A971-5829-F6EBD0CD0233}"/>
                  </a:ext>
                </a:extLst>
              </p:cNvPr>
              <p:cNvSpPr txBox="1"/>
              <p:nvPr/>
            </p:nvSpPr>
            <p:spPr>
              <a:xfrm>
                <a:off x="6095960" y="2133634"/>
                <a:ext cx="205734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altLang="zh-CN" b="1" dirty="0">
                  <a:highlight>
                    <a:srgbClr val="FFFF00"/>
                  </a:highlight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9CAD274-7E94-A971-5829-F6EBD0CD0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60" y="2133634"/>
                <a:ext cx="2057346" cy="668260"/>
              </a:xfrm>
              <a:prstGeom prst="rect">
                <a:avLst/>
              </a:prstGeom>
              <a:blipFill>
                <a:blip r:embed="rId3"/>
                <a:stretch>
                  <a:fillRect b="-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221549"/>
      </p:ext>
    </p:extLst>
  </p:cSld>
  <p:clrMapOvr>
    <a:masterClrMapping/>
  </p:clrMapOvr>
  <p:transition advTm="3150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AC8E65-E632-9B4B-0801-E4FF732D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0" y="1447852"/>
            <a:ext cx="8405359" cy="44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98883"/>
      </p:ext>
    </p:extLst>
  </p:cSld>
  <p:clrMapOvr>
    <a:masterClrMapping/>
  </p:clrMapOvr>
  <p:transition advTm="31504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1087C82-2B50-879B-DD78-3968129BB00A}"/>
              </a:ext>
            </a:extLst>
          </p:cNvPr>
          <p:cNvSpPr txBox="1"/>
          <p:nvPr/>
        </p:nvSpPr>
        <p:spPr>
          <a:xfrm>
            <a:off x="228714" y="1397674"/>
            <a:ext cx="85341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>
                <a:highlight>
                  <a:srgbClr val="FFFF00"/>
                </a:highlight>
              </a:rPr>
              <a:t>Confidence intervals  for the paired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In the Section 9.3, we have looked at the hypothesis tests for the paired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Now we will look at how to construct confidence intervals for the paired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Consider a situation where we need to measure the effect of a variable on a set of data, </a:t>
            </a:r>
            <a:r>
              <a:rPr lang="en-US" altLang="zh-CN" dirty="0">
                <a:highlight>
                  <a:srgbClr val="FFFF00"/>
                </a:highlight>
              </a:rPr>
              <a:t>then we measure twice: before the change in variable, and after. </a:t>
            </a:r>
            <a:r>
              <a:rPr lang="en-US" altLang="zh-CN" dirty="0"/>
              <a:t>This repeated measures design allows us to pair the points in the two datasets. In this situation, </a:t>
            </a:r>
            <a:r>
              <a:rPr lang="en-US" altLang="zh-CN" b="1" u="sng" dirty="0">
                <a:highlight>
                  <a:srgbClr val="FFFF00"/>
                </a:highlight>
              </a:rPr>
              <a:t>a paired t-test </a:t>
            </a:r>
            <a:r>
              <a:rPr lang="en-US" altLang="zh-CN" dirty="0"/>
              <a:t>would be the most appropriate test to perform.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FF00"/>
                </a:highlight>
              </a:rPr>
              <a:t>In a paired test, the same set of samples is tested in two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FF00"/>
                </a:highlight>
              </a:rPr>
              <a:t>In a paired t-test, instead of measuring the difference in the means</a:t>
            </a:r>
            <a:r>
              <a:rPr lang="en-US" altLang="zh-CN" dirty="0"/>
              <a:t>, </a:t>
            </a:r>
            <a:r>
              <a:rPr lang="en-US" altLang="zh-CN" dirty="0">
                <a:highlight>
                  <a:srgbClr val="FFFF00"/>
                </a:highlight>
              </a:rPr>
              <a:t>we measure the mean of the differences.</a:t>
            </a:r>
          </a:p>
        </p:txBody>
      </p:sp>
    </p:spTree>
  </p:cSld>
  <p:clrMapOvr>
    <a:masterClrMapping/>
  </p:clrMapOvr>
  <p:transition advTm="31504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BAFE618-C40A-1AF4-01C0-8CECA7D7FDC6}"/>
                  </a:ext>
                </a:extLst>
              </p:cNvPr>
              <p:cNvSpPr txBox="1"/>
              <p:nvPr/>
            </p:nvSpPr>
            <p:spPr>
              <a:xfrm>
                <a:off x="228714" y="1400047"/>
                <a:ext cx="8457978" cy="3226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Consider </a:t>
                </a:r>
                <a:r>
                  <a:rPr lang="en-US" altLang="zh-CN" i="1" dirty="0"/>
                  <a:t>D</a:t>
                </a:r>
                <a:r>
                  <a:rPr lang="en-US" altLang="zh-CN" dirty="0"/>
                  <a:t> is the random variable for the difference of the population before the change in a condition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after the change in the condition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highlight>
                      <a:srgbClr val="FFFF00"/>
                    </a:highlight>
                  </a:rPr>
                  <a:t>For the paired t-test, we have to assume that the distribution of </a:t>
                </a:r>
                <a:r>
                  <a:rPr lang="en-US" altLang="zh-CN" i="1" dirty="0">
                    <a:highlight>
                      <a:srgbClr val="FFFF00"/>
                    </a:highlight>
                  </a:rPr>
                  <a:t>D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 is approximately normal</a:t>
                </a:r>
                <a:r>
                  <a:rPr lang="en-US" altLang="zh-CN" dirty="0"/>
                  <a:t>. As a consequence, if your dataset has outliers, this test is not appropriate.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/>
                  <a:t>	</a:t>
                </a:r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b>
                      <m:sup>
                        <m:r>
                          <a:rPr lang="en-US" altLang="zh-CN" sz="20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CN" sz="20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1" dirty="0">
                    <a:highlight>
                      <a:srgbClr val="FFFF00"/>
                    </a:highlight>
                  </a:rPr>
                  <a:t> is unknown	</a:t>
                </a:r>
              </a:p>
              <a:p>
                <a:endParaRPr lang="en-US" altLang="zh-CN" sz="20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BAFE618-C40A-1AF4-01C0-8CECA7D7F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14" y="1400047"/>
                <a:ext cx="8457978" cy="3226909"/>
              </a:xfrm>
              <a:prstGeom prst="rect">
                <a:avLst/>
              </a:prstGeom>
              <a:blipFill>
                <a:blip r:embed="rId2"/>
                <a:stretch>
                  <a:fillRect l="-505" t="-1134" r="-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865016"/>
      </p:ext>
    </p:extLst>
  </p:cSld>
  <p:clrMapOvr>
    <a:masterClrMapping/>
  </p:clrMapOvr>
  <p:transition advTm="31504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BAFE618-C40A-1AF4-01C0-8CECA7D7FDC6}"/>
                  </a:ext>
                </a:extLst>
              </p:cNvPr>
              <p:cNvSpPr txBox="1"/>
              <p:nvPr/>
            </p:nvSpPr>
            <p:spPr>
              <a:xfrm>
                <a:off x="304912" y="1371654"/>
                <a:ext cx="8457978" cy="4414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We have a sample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pairs of data, and we calculate 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altLang="zh-CN" dirty="0"/>
                  <a:t> and sample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/>
                  <a:t> from this sample.</a:t>
                </a:r>
                <a:endParaRPr lang="en-US" altLang="zh-CN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Since </a:t>
                </a:r>
                <a:r>
                  <a:rPr lang="en-US" altLang="zh-CN" i="1" dirty="0"/>
                  <a:t>D</a:t>
                </a:r>
                <a:r>
                  <a:rPr lang="en-US" altLang="zh-CN" dirty="0"/>
                  <a:t> is normal, then the sampling distribution of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also normal,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b>
                            <m:sup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highlight>
                      <a:srgbClr val="FFFF00"/>
                    </a:highlight>
                  </a:rPr>
                  <a:t>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b>
                      <m:sup>
                        <m:r>
                          <a:rPr lang="en-US" altLang="zh-CN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 is unknown, we have to 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 as the unbiased estimate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b>
                      <m:sup>
                        <m:r>
                          <a:rPr lang="en-US" altLang="zh-CN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, and we should use t-distribution.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When the sample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US" altLang="zh-CN" dirty="0"/>
                  <a:t>, we can still use the normal distribution (z-test).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highlight>
                      <a:srgbClr val="FFFF00"/>
                    </a:highlight>
                  </a:rPr>
                  <a:t>When the sample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&lt;30,</m:t>
                    </m:r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 we have to use the t-distribution (t-test).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BAFE618-C40A-1AF4-01C0-8CECA7D7F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2" y="1371654"/>
                <a:ext cx="8457978" cy="4414735"/>
              </a:xfrm>
              <a:prstGeom prst="rect">
                <a:avLst/>
              </a:prstGeom>
              <a:blipFill>
                <a:blip r:embed="rId2"/>
                <a:stretch>
                  <a:fillRect l="-433" t="-691" r="-1298" b="-1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951634"/>
      </p:ext>
    </p:extLst>
  </p:cSld>
  <p:clrMapOvr>
    <a:masterClrMapping/>
  </p:clrMapOvr>
  <p:transition advTm="3150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DE80DF-35A6-4F91-597F-D60B72ECE68B}"/>
                  </a:ext>
                </a:extLst>
              </p:cNvPr>
              <p:cNvSpPr txBox="1"/>
              <p:nvPr/>
            </p:nvSpPr>
            <p:spPr>
              <a:xfrm>
                <a:off x="304912" y="1520785"/>
                <a:ext cx="8381780" cy="4185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9.5  Confidence intervals for the difference in means</a:t>
                </a:r>
              </a:p>
              <a:p>
                <a:endParaRPr lang="en-US" altLang="zh-CN" sz="2000" b="1" u="sng" dirty="0">
                  <a:highlight>
                    <a:srgbClr val="FFFF00"/>
                  </a:highlight>
                </a:endParaRPr>
              </a:p>
              <a:p>
                <a:endParaRPr lang="en-US" altLang="zh-CN" sz="2000" b="1" u="sng" dirty="0">
                  <a:highlight>
                    <a:srgbClr val="FFFF00"/>
                  </a:highlight>
                </a:endParaRPr>
              </a:p>
              <a:p>
                <a:r>
                  <a:rPr lang="en-US" altLang="zh-CN" sz="2000" b="1" u="sng" dirty="0">
                    <a:highlight>
                      <a:srgbClr val="FFFF00"/>
                    </a:highlight>
                  </a:rPr>
                  <a:t>Scenario one: </a:t>
                </a:r>
              </a:p>
              <a:p>
                <a:endParaRPr lang="en-US" altLang="zh-CN" sz="2000" b="1" u="sng" dirty="0">
                  <a:highlight>
                    <a:srgbClr val="FFFF00"/>
                  </a:highlight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two populations are normal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two populations are independent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highlight>
                      <a:srgbClr val="FFFF00"/>
                    </a:highlight>
                  </a:rPr>
                  <a:t>the population variances of the two populations are the same but unknown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highlight>
                      <a:srgbClr val="FFFF00"/>
                    </a:highlight>
                  </a:rPr>
                  <a:t>The sample sizes for the two populations are both large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  <m:r>
                      <a:rPr lang="zh-CN" alt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dirty="0">
                  <a:highlight>
                    <a:srgbClr val="FFFF00"/>
                  </a:highlight>
                  <a:ea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dirty="0">
                  <a:highlight>
                    <a:srgbClr val="FFFF00"/>
                  </a:highlight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DE80DF-35A6-4F91-597F-D60B72EC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2" y="1520785"/>
                <a:ext cx="8381780" cy="4185761"/>
              </a:xfrm>
              <a:prstGeom prst="rect">
                <a:avLst/>
              </a:prstGeom>
              <a:blipFill>
                <a:blip r:embed="rId2"/>
                <a:stretch>
                  <a:fillRect l="-1091" t="-1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664724"/>
      </p:ext>
    </p:extLst>
  </p:cSld>
  <p:clrMapOvr>
    <a:masterClrMapping/>
  </p:clrMapOvr>
  <p:transition advTm="31504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62DCE71-9764-AC61-8911-007EDE995631}"/>
                  </a:ext>
                </a:extLst>
              </p:cNvPr>
              <p:cNvSpPr txBox="1"/>
              <p:nvPr/>
            </p:nvSpPr>
            <p:spPr>
              <a:xfrm>
                <a:off x="414692" y="1371654"/>
                <a:ext cx="8119604" cy="4423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highlight>
                      <a:srgbClr val="FFFF00"/>
                    </a:highlight>
                  </a:rPr>
                  <a:t>The confidence intervals for the paired samples are constructed as follows:</a:t>
                </a:r>
              </a:p>
              <a:p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100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b="0" dirty="0"/>
                  <a:t> confidence intervals for the population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b="0" dirty="0"/>
                  <a:t> is:</a:t>
                </a:r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4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acc>
                      <m:r>
                        <a:rPr lang="en-US" altLang="zh-CN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altLang="zh-CN" sz="24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f>
                            <m:fPr>
                              <m:ctrlPr>
                                <a:rPr lang="en-US" altLang="zh-CN" sz="24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24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f>
                        <m:fPr>
                          <m:ctrlPr>
                            <a:rPr lang="en-US" altLang="zh-CN" sz="24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b="1" dirty="0">
                  <a:highlight>
                    <a:srgbClr val="FFFF00"/>
                  </a:highlight>
                </a:endParaRP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Note</a:t>
                </a:r>
                <a:r>
                  <a:rPr lang="zh-CN" altLang="en-US" dirty="0"/>
                  <a:t>： </a:t>
                </a:r>
                <a:r>
                  <a:rPr lang="en-US" altLang="zh-CN" dirty="0"/>
                  <a:t>in this situation, the 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sample size is small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&lt;30)</m:t>
                    </m:r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, </a:t>
                </a:r>
                <a:r>
                  <a:rPr lang="en-US" altLang="zh-CN" dirty="0"/>
                  <a:t>so we are using the t-distribution (t-test).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62DCE71-9764-AC61-8911-007EDE995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92" y="1371654"/>
                <a:ext cx="8119604" cy="4423903"/>
              </a:xfrm>
              <a:prstGeom prst="rect">
                <a:avLst/>
              </a:prstGeom>
              <a:blipFill>
                <a:blip r:embed="rId2"/>
                <a:stretch>
                  <a:fillRect l="-601" t="-689" r="-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B9AD564-9CD2-B8FB-4956-34DAFBE103BF}"/>
                  </a:ext>
                </a:extLst>
              </p:cNvPr>
              <p:cNvSpPr txBox="1"/>
              <p:nvPr/>
            </p:nvSpPr>
            <p:spPr>
              <a:xfrm>
                <a:off x="1066892" y="5181554"/>
                <a:ext cx="4738120" cy="894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𝑙𝑒𝑣𝑒𝑙</m:t>
                      </m:r>
                    </m:oMath>
                  </m:oMathPara>
                </a14:m>
                <a:endParaRPr lang="en-US" altLang="zh-CN" dirty="0">
                  <a:highlight>
                    <a:srgbClr val="FFFF00"/>
                  </a:highligh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𝑐𝑜𝑛𝑓𝑖𝑑𝑒𝑛𝑐𝑒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B9AD564-9CD2-B8FB-4956-34DAFBE10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92" y="5181554"/>
                <a:ext cx="4738120" cy="894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736252"/>
      </p:ext>
    </p:extLst>
  </p:cSld>
  <p:clrMapOvr>
    <a:masterClrMapping/>
  </p:clrMapOvr>
  <p:transition advTm="31504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2A0571-6772-91F7-4E64-DDDB299F8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3" y="1219258"/>
            <a:ext cx="8316331" cy="2590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E58452-4A92-1218-6761-FFB7E3F02BB1}"/>
                  </a:ext>
                </a:extLst>
              </p:cNvPr>
              <p:cNvSpPr txBox="1"/>
              <p:nvPr/>
            </p:nvSpPr>
            <p:spPr>
              <a:xfrm>
                <a:off x="6857940" y="2743218"/>
                <a:ext cx="1523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=8&lt;30</m:t>
                      </m:r>
                    </m:oMath>
                  </m:oMathPara>
                </a14:m>
                <a:endParaRPr lang="zh-CN" alt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E58452-4A92-1218-6761-FFB7E3F02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40" y="2743218"/>
                <a:ext cx="15239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878152"/>
      </p:ext>
    </p:extLst>
  </p:cSld>
  <p:clrMapOvr>
    <a:masterClrMapping/>
  </p:clrMapOvr>
  <p:transition advTm="31504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9463CD-00B9-1694-7734-1AD4375F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2" y="1447852"/>
            <a:ext cx="8343251" cy="41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56651"/>
      </p:ext>
    </p:extLst>
  </p:cSld>
  <p:clrMapOvr>
    <a:masterClrMapping/>
  </p:clrMapOvr>
  <p:transition advTm="31504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523C85-3E91-64FA-3B8E-FC3E6FD0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" y="1371654"/>
            <a:ext cx="7526105" cy="44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44146"/>
      </p:ext>
    </p:extLst>
  </p:cSld>
  <p:clrMapOvr>
    <a:masterClrMapping/>
  </p:clrMapOvr>
  <p:transition advTm="31504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150A98-2319-6298-01B1-E1378A1AF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09" y="1447852"/>
            <a:ext cx="7493852" cy="42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54021"/>
      </p:ext>
    </p:extLst>
  </p:cSld>
  <p:clrMapOvr>
    <a:masterClrMapping/>
  </p:clrMapOvr>
  <p:transition advTm="31504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B53332-5D52-B38F-1559-5036E3C4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10" y="1447852"/>
            <a:ext cx="8305582" cy="33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34572"/>
      </p:ext>
    </p:extLst>
  </p:cSld>
  <p:clrMapOvr>
    <a:masterClrMapping/>
  </p:clrMapOvr>
  <p:transition advTm="31504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E899EB-F988-A6B4-CB1A-B140F3EAE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078" y="1143060"/>
            <a:ext cx="8731551" cy="3492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04A4AD-054F-78D4-F504-162778A760DB}"/>
                  </a:ext>
                </a:extLst>
              </p:cNvPr>
              <p:cNvSpPr txBox="1"/>
              <p:nvPr/>
            </p:nvSpPr>
            <p:spPr>
              <a:xfrm>
                <a:off x="6705544" y="2514624"/>
                <a:ext cx="1752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=8&lt;30</m:t>
                      </m:r>
                    </m:oMath>
                  </m:oMathPara>
                </a14:m>
                <a:endParaRPr lang="zh-CN" alt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204A4AD-054F-78D4-F504-162778A76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44" y="2514624"/>
                <a:ext cx="17525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EA8DA36-25EE-D773-F9E7-1E05B2E7969E}"/>
              </a:ext>
            </a:extLst>
          </p:cNvPr>
          <p:cNvSpPr txBox="1"/>
          <p:nvPr/>
        </p:nvSpPr>
        <p:spPr>
          <a:xfrm>
            <a:off x="6457065" y="2590822"/>
            <a:ext cx="49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X</a:t>
            </a:r>
          </a:p>
          <a:p>
            <a:r>
              <a:rPr lang="en-US" altLang="zh-CN" dirty="0">
                <a:highlight>
                  <a:srgbClr val="FFFF00"/>
                </a:highlight>
              </a:rPr>
              <a:t>Y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3145317"/>
      </p:ext>
    </p:extLst>
  </p:cSld>
  <p:clrMapOvr>
    <a:masterClrMapping/>
  </p:clrMapOvr>
  <p:transition advTm="31504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38CBBE-36A3-50F1-8906-6DB0862B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5" y="1295456"/>
            <a:ext cx="8686572" cy="37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04353"/>
      </p:ext>
    </p:extLst>
  </p:cSld>
  <p:clrMapOvr>
    <a:masterClrMapping/>
  </p:clrMapOvr>
  <p:transition advTm="31504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E97BC0-450C-F045-672D-277321FB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2" y="1447852"/>
            <a:ext cx="8085128" cy="38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43850"/>
      </p:ext>
    </p:extLst>
  </p:cSld>
  <p:clrMapOvr>
    <a:masterClrMapping/>
  </p:clrMapOvr>
  <p:transition advTm="31504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1AC63A-447D-A20F-8472-455EE60C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6" y="3048010"/>
            <a:ext cx="8483377" cy="25145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C813F5-9B8F-0AA7-B6FB-78C0B0226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2" y="1447852"/>
            <a:ext cx="8044040" cy="1371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B74C322-CB50-CDE8-179E-2FB53E75DE85}"/>
                  </a:ext>
                </a:extLst>
              </p:cNvPr>
              <p:cNvSpPr txBox="1"/>
              <p:nvPr/>
            </p:nvSpPr>
            <p:spPr>
              <a:xfrm>
                <a:off x="1828872" y="4419574"/>
                <a:ext cx="1600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B74C322-CB50-CDE8-179E-2FB53E75D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72" y="4419574"/>
                <a:ext cx="1600158" cy="369332"/>
              </a:xfrm>
              <a:prstGeom prst="rect">
                <a:avLst/>
              </a:prstGeom>
              <a:blipFill>
                <a:blip r:embed="rId4"/>
                <a:stretch>
                  <a:fillRect l="-3042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476144"/>
      </p:ext>
    </p:extLst>
  </p:cSld>
  <p:clrMapOvr>
    <a:masterClrMapping/>
  </p:clrMapOvr>
  <p:transition advTm="31504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EAA2CB-9A2B-F0F8-14EB-A761DE2EEA8D}"/>
                  </a:ext>
                </a:extLst>
              </p:cNvPr>
              <p:cNvSpPr txBox="1"/>
              <p:nvPr/>
            </p:nvSpPr>
            <p:spPr>
              <a:xfrm>
                <a:off x="266813" y="1219258"/>
                <a:ext cx="8610374" cy="5377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>
                    <a:highlight>
                      <a:srgbClr val="FFFF00"/>
                    </a:highlight>
                  </a:rPr>
                  <a:t>A recap of what we have learnt so far: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 Section 9.2, we have looked at 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hypothesis tests concerning the difference in two population means,</a:t>
                </a:r>
                <a:r>
                  <a:rPr lang="en-US" altLang="zh-CN" dirty="0"/>
                  <a:t> and to do the hypothesis tests, we have made the following assumptions:</a:t>
                </a:r>
              </a:p>
              <a:p>
                <a:endParaRPr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two populations are normal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two populations are independent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population variances of the two populations are the same but unknown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highlight>
                      <a:srgbClr val="FFFF00"/>
                    </a:highlight>
                  </a:rPr>
                  <a:t>The sample sizes for the two populations are both large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  <m:r>
                      <a:rPr lang="zh-CN" alt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 </a:t>
                </a:r>
              </a:p>
              <a:p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To test the difference between the means, we take a random sample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/>
                  <a:t> from population X and work out its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and also take a random sample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from population Y and work out its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dirty="0"/>
                  <a:t>. Both sampling distributions of sample means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dirty="0"/>
                  <a:t> are normal, because both </a:t>
                </a:r>
                <a:r>
                  <a:rPr lang="en-US" altLang="zh-CN" i="1" dirty="0"/>
                  <a:t>X</a:t>
                </a:r>
                <a:r>
                  <a:rPr lang="en-US" altLang="zh-CN" dirty="0"/>
                  <a:t> and </a:t>
                </a:r>
                <a:r>
                  <a:rPr lang="en-US" altLang="zh-CN" i="1" dirty="0"/>
                  <a:t>Y</a:t>
                </a:r>
                <a:r>
                  <a:rPr lang="en-US" altLang="zh-CN" dirty="0"/>
                  <a:t> are normal.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AEAA2CB-9A2B-F0F8-14EB-A761DE2EE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13" y="1219258"/>
                <a:ext cx="8610374" cy="5377241"/>
              </a:xfrm>
              <a:prstGeom prst="rect">
                <a:avLst/>
              </a:prstGeom>
              <a:blipFill>
                <a:blip r:embed="rId2"/>
                <a:stretch>
                  <a:fillRect l="-637" t="-567" b="-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31504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A82635-21A2-83E8-7D19-F52E567AD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4" y="1176217"/>
            <a:ext cx="7795880" cy="22428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15F421-B26F-F989-622A-7254A3D0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0" y="3581396"/>
            <a:ext cx="7946128" cy="29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90551"/>
      </p:ext>
    </p:extLst>
  </p:cSld>
  <p:clrMapOvr>
    <a:masterClrMapping/>
  </p:clrMapOvr>
  <p:transition advTm="31504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43361"/>
          <p:cNvSpPr txBox="1">
            <a:spLocks noChangeArrowheads="1"/>
          </p:cNvSpPr>
          <p:nvPr/>
        </p:nvSpPr>
        <p:spPr bwMode="auto">
          <a:xfrm>
            <a:off x="152516" y="2057436"/>
            <a:ext cx="8380412" cy="308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00B9CC"/>
                </a:solidFill>
                <a:latin typeface="UniversLTStd-BoldCn" charset="0"/>
                <a:ea typeface="宋体" panose="02010600030101010101" pitchFamily="2" charset="-122"/>
              </a:rPr>
              <a:t>Practice Time!</a:t>
            </a:r>
          </a:p>
          <a:p>
            <a:pPr algn="ctr" eaLnBrk="1" hangingPunct="1"/>
            <a:endParaRPr lang="en-US" altLang="zh-CN" sz="54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algn="ctr" eaLnBrk="1" hangingPunct="1"/>
            <a:endParaRPr lang="en-US" altLang="zh-CN" sz="36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algn="ctr" eaLnBrk="1" hangingPunct="1"/>
            <a:endParaRPr lang="en-US" altLang="zh-CN" sz="48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3753272"/>
      </p:ext>
    </p:extLst>
  </p:cSld>
  <p:clrMapOvr>
    <a:masterClrMapping/>
  </p:clrMapOvr>
  <p:transition advTm="8954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43361"/>
          <p:cNvSpPr txBox="1">
            <a:spLocks noChangeArrowheads="1"/>
          </p:cNvSpPr>
          <p:nvPr/>
        </p:nvSpPr>
        <p:spPr bwMode="auto">
          <a:xfrm>
            <a:off x="228714" y="1981238"/>
            <a:ext cx="8533492" cy="308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5400" dirty="0">
                <a:solidFill>
                  <a:srgbClr val="00B9CC"/>
                </a:solidFill>
                <a:latin typeface="UniversLTStd-BoldCn" charset="0"/>
                <a:ea typeface="宋体" panose="02010600030101010101" pitchFamily="2" charset="-122"/>
              </a:rPr>
              <a:t>Exercise 9E</a:t>
            </a:r>
          </a:p>
          <a:p>
            <a:pPr lvl="1" eaLnBrk="1" hangingPunct="1"/>
            <a:endParaRPr lang="en-US" altLang="zh-CN" sz="36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600" dirty="0">
                <a:solidFill>
                  <a:srgbClr val="00B9CC"/>
                </a:solidFill>
                <a:latin typeface="UniversLTStd-BoldCn" charset="0"/>
                <a:ea typeface="宋体" panose="02010600030101010101" pitchFamily="2" charset="-122"/>
              </a:rPr>
              <a:t>In class			1,2,3,4	</a:t>
            </a:r>
          </a:p>
          <a:p>
            <a:pPr lvl="1" eaLnBrk="1" hangingPunct="1"/>
            <a:endParaRPr lang="en-US" altLang="zh-CN" sz="36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600" dirty="0">
                <a:solidFill>
                  <a:srgbClr val="00B9CC"/>
                </a:solidFill>
                <a:latin typeface="UniversLTStd-BoldCn" charset="0"/>
                <a:ea typeface="宋体" panose="02010600030101010101" pitchFamily="2" charset="-122"/>
              </a:rPr>
              <a:t>Homework		5,6,7,8	</a:t>
            </a:r>
          </a:p>
          <a:p>
            <a:pPr algn="ctr" eaLnBrk="1" hangingPunct="1"/>
            <a:endParaRPr lang="en-US" altLang="zh-CN" sz="54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algn="ctr" eaLnBrk="1" hangingPunct="1"/>
            <a:endParaRPr lang="en-US" altLang="zh-CN" sz="36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algn="ctr" eaLnBrk="1" hangingPunct="1"/>
            <a:endParaRPr lang="en-US" altLang="zh-CN" sz="48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337558"/>
      </p:ext>
    </p:extLst>
  </p:cSld>
  <p:clrMapOvr>
    <a:masterClrMapping/>
  </p:clrMapOvr>
  <p:transition advTm="8954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7B862E-C0C1-E610-F572-BAFF5D06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98" y="838268"/>
            <a:ext cx="7204828" cy="57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77448"/>
      </p:ext>
    </p:extLst>
  </p:cSld>
  <p:clrMapOvr>
    <a:masterClrMapping/>
  </p:clrMapOvr>
  <p:transition advTm="31504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EE1352-3BE8-B725-7518-F2C69DD4B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35" y="1485951"/>
            <a:ext cx="7721330" cy="38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2171"/>
      </p:ext>
    </p:extLst>
  </p:cSld>
  <p:clrMapOvr>
    <a:masterClrMapping/>
  </p:clrMapOvr>
  <p:transition advTm="31504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1B03A8-3F30-5B3E-A629-14B4E93C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" y="1219258"/>
            <a:ext cx="7890503" cy="53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01574"/>
      </p:ext>
    </p:extLst>
  </p:cSld>
  <p:clrMapOvr>
    <a:masterClrMapping/>
  </p:clrMapOvr>
  <p:transition advTm="31504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占位符 13107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Wingdings" panose="05000000000000000000" pitchFamily="2" charset="2"/>
              <a:buChar char="§"/>
            </a:pPr>
            <a:endParaRPr lang="en-CA" altLang="zh-TW" dirty="0"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CA" altLang="zh-TW" dirty="0"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zh-CN" sz="3600" b="1" dirty="0">
                <a:ea typeface="宋体" panose="02010600030101010101" pitchFamily="2" charset="-122"/>
              </a:rPr>
              <a:t>The End </a:t>
            </a:r>
          </a:p>
          <a:p>
            <a:pPr algn="ctr" eaLnBrk="1" hangingPunct="1"/>
            <a:endParaRPr lang="en-US" altLang="zh-CN" sz="3600" b="1" dirty="0">
              <a:ea typeface="宋体" panose="02010600030101010101" pitchFamily="2" charset="-122"/>
            </a:endParaRPr>
          </a:p>
          <a:p>
            <a:pPr algn="ctr" eaLnBrk="1" hangingPunct="1"/>
            <a:r>
              <a:rPr lang="en-US" altLang="zh-CN" sz="3600" b="1" dirty="0">
                <a:ea typeface="宋体" panose="02010600030101010101" pitchFamily="2" charset="-122"/>
              </a:rPr>
              <a:t>Thank You</a:t>
            </a:r>
          </a:p>
        </p:txBody>
      </p:sp>
    </p:spTree>
  </p:cSld>
  <p:clrMapOvr>
    <a:masterClrMapping/>
  </p:clrMapOvr>
  <p:transition advTm="4428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AF5605-CC71-5267-4F67-1D501D78C277}"/>
                  </a:ext>
                </a:extLst>
              </p:cNvPr>
              <p:cNvSpPr txBox="1"/>
              <p:nvPr/>
            </p:nvSpPr>
            <p:spPr>
              <a:xfrm>
                <a:off x="304912" y="1219258"/>
                <a:ext cx="8076988" cy="3334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sampling distribution of the difference between means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dirty="0"/>
                  <a:t> is normal, because the sampling distributions of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dirty="0"/>
                  <a:t> are both normal. The mean and variance of this distribution can be found as follows:</a:t>
                </a:r>
                <a:endParaRPr lang="en-US" altLang="zh-CN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1800" dirty="0"/>
              </a:p>
              <a:p>
                <a:r>
                  <a:rPr lang="en-US" altLang="zh-CN" sz="18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1800" dirty="0"/>
                  <a:t>: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1800" dirty="0">
                  <a:ea typeface="Cambria Math" panose="02040503050406030204" pitchFamily="18" charset="0"/>
                </a:endParaRPr>
              </a:p>
              <a:p>
                <a:endParaRPr lang="en-US" altLang="zh-CN" sz="1800" dirty="0"/>
              </a:p>
              <a:p>
                <a:r>
                  <a:rPr lang="en-US" altLang="zh-CN" sz="1800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1800" dirty="0"/>
                  <a:t>: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1800" b="1" dirty="0"/>
              </a:p>
              <a:p>
                <a:endParaRPr lang="en-US" altLang="zh-CN" sz="1800" b="1" dirty="0"/>
              </a:p>
              <a:p>
                <a:r>
                  <a:rPr lang="en-US" altLang="zh-CN" sz="1800" b="1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altLang="zh-CN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CN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altLang="zh-CN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altLang="zh-CN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b>
                          <m:sup>
                            <m: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AF5605-CC71-5267-4F67-1D501D78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2" y="1219258"/>
                <a:ext cx="8076988" cy="3334054"/>
              </a:xfrm>
              <a:prstGeom prst="rect">
                <a:avLst/>
              </a:prstGeom>
              <a:blipFill>
                <a:blip r:embed="rId2"/>
                <a:stretch>
                  <a:fillRect l="-453" t="-914" r="-1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4C4198C-CE34-EDDE-6933-7B634D7D3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8" y="4701774"/>
            <a:ext cx="5236390" cy="18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19031"/>
      </p:ext>
    </p:extLst>
  </p:cSld>
  <p:clrMapOvr>
    <a:masterClrMapping/>
  </p:clrMapOvr>
  <p:transition advTm="3150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AF5605-CC71-5267-4F67-1D501D78C277}"/>
                  </a:ext>
                </a:extLst>
              </p:cNvPr>
              <p:cNvSpPr txBox="1"/>
              <p:nvPr/>
            </p:nvSpPr>
            <p:spPr>
              <a:xfrm>
                <a:off x="228714" y="1295456"/>
                <a:ext cx="8457978" cy="4579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highlight>
                      <a:srgbClr val="FFFF00"/>
                    </a:highlight>
                  </a:rPr>
                  <a:t>When both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are unknown, we have to use the sample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 to be the unbiased estimates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zh-CN" b="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altLang="zh-CN" b="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b="1" dirty="0">
                  <a:highlight>
                    <a:srgbClr val="FFFF00"/>
                  </a:highlight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According to the central limit theorem, when the sample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US" altLang="zh-CN" dirty="0"/>
                  <a:t>, the sampling distribution of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are all approximately normal even when the underlying populations are not normal,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dirty="0"/>
                  <a:t> is also normal, because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dirty="0"/>
                  <a:t> is a linear combination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So, when the sample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≥30, </m:t>
                    </m:r>
                  </m:oMath>
                </a14:m>
                <a:r>
                  <a:rPr lang="en-US" altLang="zh-CN" dirty="0"/>
                  <a:t> the two assumptions in this scenario that “the two populations are normal” and “the two populations have the same variances” are not essential. 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Actually, these two assumptions are not realistic in many real-life situations.</a:t>
                </a:r>
              </a:p>
              <a:p>
                <a:endParaRPr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Because the population variances are both unknown, we should have used the t-distribution to do the hypothesis tests, but since the sample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US" altLang="zh-CN" dirty="0"/>
                  <a:t>, we can still use the normal distribution (z-values) for the hypothesis tests.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AF5605-CC71-5267-4F67-1D501D78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14" y="1295456"/>
                <a:ext cx="8457978" cy="4579202"/>
              </a:xfrm>
              <a:prstGeom prst="rect">
                <a:avLst/>
              </a:prstGeom>
              <a:blipFill>
                <a:blip r:embed="rId2"/>
                <a:stretch>
                  <a:fillRect l="-505" t="-666" b="-1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015100"/>
      </p:ext>
    </p:extLst>
  </p:cSld>
  <p:clrMapOvr>
    <a:masterClrMapping/>
  </p:clrMapOvr>
  <p:transition advTm="3150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AF5605-CC71-5267-4F67-1D501D78C277}"/>
                  </a:ext>
                </a:extLst>
              </p:cNvPr>
              <p:cNvSpPr txBox="1"/>
              <p:nvPr/>
            </p:nvSpPr>
            <p:spPr>
              <a:xfrm>
                <a:off x="343011" y="1295456"/>
                <a:ext cx="8457978" cy="5254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/>
                  <a:t>Central limit theorem states that </a:t>
                </a:r>
              </a:p>
              <a:p>
                <a:endParaRPr lang="en-US" altLang="zh-CN" sz="2000" b="1" u="sng" dirty="0">
                  <a:highlight>
                    <a:srgbClr val="FFFF00"/>
                  </a:highlight>
                </a:endParaRPr>
              </a:p>
              <a:p>
                <a:r>
                  <a:rPr lang="en-US" altLang="zh-CN" sz="2000" b="1" dirty="0">
                    <a:highlight>
                      <a:srgbClr val="FFFF00"/>
                    </a:highlight>
                  </a:rPr>
                  <a:t>when the sample size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</m:t>
                    </m:r>
                  </m:oMath>
                </a14:m>
                <a:r>
                  <a:rPr lang="en-US" altLang="zh-CN" sz="2000" b="1" dirty="0">
                    <a:highlight>
                      <a:srgbClr val="FFFF00"/>
                    </a:highlight>
                  </a:rPr>
                  <a:t> for both populations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sz="2000" dirty="0"/>
                  <a:t>: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2000" dirty="0">
                  <a:ea typeface="Cambria Math" panose="02040503050406030204" pitchFamily="18" charset="0"/>
                </a:endParaRP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2000" dirty="0"/>
                  <a:t>:	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2000" b="1" dirty="0"/>
              </a:p>
              <a:p>
                <a:endParaRPr lang="en-US" altLang="zh-CN" sz="2000" b="1" dirty="0"/>
              </a:p>
              <a:p>
                <a:r>
                  <a:rPr lang="en-US" altLang="zh-CN" sz="2000" b="1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altLang="zh-CN" sz="24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sz="24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2400" b="1" dirty="0">
                  <a:highlight>
                    <a:srgbClr val="FFFF00"/>
                  </a:highlight>
                  <a:ea typeface="Cambria Math" panose="02040503050406030204" pitchFamily="18" charset="0"/>
                </a:endParaRPr>
              </a:p>
              <a:p>
                <a:endParaRPr lang="en-US" altLang="zh-CN" sz="2400" b="1" dirty="0">
                  <a:highlight>
                    <a:srgbClr val="FFFF00"/>
                  </a:highlight>
                </a:endParaRPr>
              </a:p>
              <a:p>
                <a:r>
                  <a:rPr lang="en-US" altLang="zh-CN" sz="2400" b="1" dirty="0"/>
                  <a:t>then, the test statistic is: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sz="24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en-US" altLang="zh-CN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  <m:sup>
                                    <m: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1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1" i="1" smtClean="0">
                                    <a:highlight>
                                      <a:srgbClr val="FFFF00"/>
                                    </a:highlight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  <m:sup>
                                    <m: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highlight>
                                          <a:srgbClr val="FFFF00"/>
                                        </a:highlight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US" altLang="zh-CN" sz="24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0AF5605-CC71-5267-4F67-1D501D78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1" y="1295456"/>
                <a:ext cx="8457978" cy="5254836"/>
              </a:xfrm>
              <a:prstGeom prst="rect">
                <a:avLst/>
              </a:prstGeom>
              <a:blipFill>
                <a:blip r:embed="rId2"/>
                <a:stretch>
                  <a:fillRect l="-1081" t="-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541523"/>
      </p:ext>
    </p:extLst>
  </p:cSld>
  <p:clrMapOvr>
    <a:masterClrMapping/>
  </p:clrMapOvr>
  <p:transition advTm="3150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09289F-92D7-CB58-FE1B-BBA4C82BB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10" y="1447852"/>
            <a:ext cx="7946802" cy="2438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FE22E2B-B900-4034-B4C5-8A53D794FAAF}"/>
                  </a:ext>
                </a:extLst>
              </p:cNvPr>
              <p:cNvSpPr txBox="1"/>
              <p:nvPr/>
            </p:nvSpPr>
            <p:spPr>
              <a:xfrm>
                <a:off x="457308" y="4114782"/>
                <a:ext cx="4738120" cy="894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𝑙𝑒𝑣𝑒𝑙</m:t>
                      </m:r>
                    </m:oMath>
                  </m:oMathPara>
                </a14:m>
                <a:endParaRPr lang="en-US" altLang="zh-CN" dirty="0">
                  <a:highlight>
                    <a:srgbClr val="FFFF00"/>
                  </a:highligh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𝑙𝑒𝑣𝑒𝑙</m:t>
                      </m:r>
                      <m:r>
                        <a:rPr lang="en-US" altLang="zh-CN" b="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𝑐𝑜𝑛𝑓𝑖𝑑𝑒𝑛𝑐𝑒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</m:num>
                        <m:den>
                          <m:r>
                            <a:rPr lang="en-US" altLang="zh-CN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FE22E2B-B900-4034-B4C5-8A53D794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08" y="4114782"/>
                <a:ext cx="4738120" cy="894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29A7DA-6710-096D-2DB3-7DDE568612CD}"/>
                  </a:ext>
                </a:extLst>
              </p:cNvPr>
              <p:cNvSpPr txBox="1"/>
              <p:nvPr/>
            </p:nvSpPr>
            <p:spPr>
              <a:xfrm>
                <a:off x="5638772" y="3200406"/>
                <a:ext cx="1676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029A7DA-6710-096D-2DB3-7DDE56861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772" y="3200406"/>
                <a:ext cx="16763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053105"/>
      </p:ext>
    </p:extLst>
  </p:cSld>
  <p:clrMapOvr>
    <a:masterClrMapping/>
  </p:clrMapOvr>
  <p:transition advTm="3150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DE80DF-35A6-4F91-597F-D60B72ECE68B}"/>
                  </a:ext>
                </a:extLst>
              </p:cNvPr>
              <p:cNvSpPr txBox="1"/>
              <p:nvPr/>
            </p:nvSpPr>
            <p:spPr>
              <a:xfrm>
                <a:off x="304912" y="1295456"/>
                <a:ext cx="8381780" cy="5232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>
                    <a:highlight>
                      <a:srgbClr val="FFFF00"/>
                    </a:highlight>
                  </a:rPr>
                  <a:t>Confidence intervals for the difference in means</a:t>
                </a:r>
              </a:p>
              <a:p>
                <a:endParaRPr lang="en-US" altLang="zh-CN" sz="2000" b="1" u="sng" dirty="0">
                  <a:highlight>
                    <a:srgbClr val="FFFF00"/>
                  </a:highlight>
                </a:endParaRPr>
              </a:p>
              <a:p>
                <a:r>
                  <a:rPr lang="en-US" altLang="zh-CN" sz="2000" b="1" u="sng" dirty="0">
                    <a:highlight>
                      <a:srgbClr val="FFFF00"/>
                    </a:highlight>
                  </a:rPr>
                  <a:t>Scenario two: </a:t>
                </a:r>
              </a:p>
              <a:p>
                <a:endParaRPr lang="en-US" altLang="zh-CN" sz="2000" b="1" u="sng" dirty="0">
                  <a:highlight>
                    <a:srgbClr val="FFFF00"/>
                  </a:highlight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two populations are normal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two populations are independent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population variances of the two populations are the same but unknown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highlight>
                      <a:srgbClr val="FFFF00"/>
                    </a:highlight>
                  </a:rPr>
                  <a:t>The sample sizes for the two populations are both small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&lt;15)</m:t>
                    </m:r>
                  </m:oMath>
                </a14:m>
                <a:endParaRPr lang="en-US" altLang="zh-CN" dirty="0">
                  <a:highlight>
                    <a:srgbClr val="FFFF00"/>
                  </a:highlight>
                  <a:ea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dirty="0">
                  <a:highlight>
                    <a:srgbClr val="FFFF00"/>
                  </a:highlight>
                  <a:ea typeface="Cambria Math" panose="02040503050406030204" pitchFamily="18" charset="0"/>
                </a:endParaRPr>
              </a:p>
              <a:p>
                <a:r>
                  <a:rPr lang="en-US" altLang="zh-CN" sz="1800" b="1" dirty="0">
                    <a:highlight>
                      <a:srgbClr val="FFFF00"/>
                    </a:highlight>
                  </a:rPr>
                  <a:t>In this situation, we need to pool the two variances (combine them) to get the best estimate of the population variance, and then model the difference as a t-distribution.</a:t>
                </a:r>
              </a:p>
              <a:p>
                <a:endParaRPr lang="en-US" altLang="zh-CN" dirty="0">
                  <a:highlight>
                    <a:srgbClr val="FFFF00"/>
                  </a:highlight>
                </a:endParaRPr>
              </a:p>
              <a:p>
                <a:endParaRPr lang="zh-CN" altLang="en-US" sz="20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8DE80DF-35A6-4F91-597F-D60B72EC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2" y="1295456"/>
                <a:ext cx="8381780" cy="5232202"/>
              </a:xfrm>
              <a:prstGeom prst="rect">
                <a:avLst/>
              </a:prstGeom>
              <a:blipFill>
                <a:blip r:embed="rId2"/>
                <a:stretch>
                  <a:fillRect l="-727" t="-583" r="-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873200"/>
      </p:ext>
    </p:extLst>
  </p:cSld>
  <p:clrMapOvr>
    <a:masterClrMapping/>
  </p:clrMapOvr>
  <p:transition advTm="3150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498C84-6A94-82F0-E579-CACB87902EEF}"/>
                  </a:ext>
                </a:extLst>
              </p:cNvPr>
              <p:cNvSpPr txBox="1"/>
              <p:nvPr/>
            </p:nvSpPr>
            <p:spPr>
              <a:xfrm>
                <a:off x="281803" y="1371654"/>
                <a:ext cx="8381780" cy="2589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When we pool the variances like this, the hypothesis yields the following test statistic,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dirty="0"/>
                  <a:t> </a:t>
                </a:r>
                <a:r>
                  <a:rPr lang="en-US" altLang="zh-CN" dirty="0"/>
                  <a:t>is the pooled estimate of the population variance.</a:t>
                </a:r>
                <a:endParaRPr lang="en-US" altLang="zh-CN" sz="2400" dirty="0"/>
              </a:p>
              <a:p>
                <a:endParaRPr lang="en-US" altLang="zh-CN" b="1" dirty="0">
                  <a:highlight>
                    <a:srgbClr val="FFFF00"/>
                  </a:highlight>
                </a:endParaRPr>
              </a:p>
              <a:p>
                <a:r>
                  <a:rPr lang="en-US" altLang="zh-CN" b="1" dirty="0"/>
                  <a:t>	</a:t>
                </a:r>
              </a:p>
              <a:p>
                <a:endParaRPr lang="en-US" altLang="zh-CN" sz="2400" b="1" dirty="0"/>
              </a:p>
              <a:p>
                <a:r>
                  <a:rPr lang="en-US" altLang="zh-CN" sz="2400" b="1" dirty="0"/>
                  <a:t>	the test statistic</a:t>
                </a:r>
                <a:r>
                  <a:rPr lang="en-US" altLang="zh-CN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)−(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  <m:sup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498C84-6A94-82F0-E579-CACB87902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03" y="1371654"/>
                <a:ext cx="8381780" cy="2589620"/>
              </a:xfrm>
              <a:prstGeom prst="rect">
                <a:avLst/>
              </a:prstGeom>
              <a:blipFill>
                <a:blip r:embed="rId2"/>
                <a:stretch>
                  <a:fillRect l="-436" t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B90C7A-978C-7696-8011-2FC0D86C72D1}"/>
                  </a:ext>
                </a:extLst>
              </p:cNvPr>
              <p:cNvSpPr txBox="1"/>
              <p:nvPr/>
            </p:nvSpPr>
            <p:spPr>
              <a:xfrm>
                <a:off x="1219288" y="4267178"/>
                <a:ext cx="16763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zh-CN" altLang="en-US" sz="28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B90C7A-978C-7696-8011-2FC0D86C7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88" y="4267178"/>
                <a:ext cx="167635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85458"/>
      </p:ext>
    </p:extLst>
  </p:cSld>
  <p:clrMapOvr>
    <a:masterClrMapping/>
  </p:clrMapOvr>
  <p:transition advTm="31504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fda0dee-c915-441d-b68c-f69e97c017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fda0dee-c915-441d-b68c-f69e97c017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fda0dee-c915-441d-b68c-f69e97c01754"/>
</p:tagLst>
</file>

<file path=ppt/theme/theme1.xml><?xml version="1.0" encoding="utf-8"?>
<a:theme xmlns:a="http://schemas.openxmlformats.org/drawingml/2006/main" name="McKBAlgP8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cKBAlgP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BAlgP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BAlgP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BAlgP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BAlgP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BAlgP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McKBAlgP8</Template>
  <TotalTime>2046</TotalTime>
  <Words>1115</Words>
  <Application>Microsoft Office PowerPoint</Application>
  <PresentationFormat>全屏显示(4:3)</PresentationFormat>
  <Paragraphs>142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UniversLTStd-BoldCn</vt:lpstr>
      <vt:lpstr>Arial</vt:lpstr>
      <vt:lpstr>Cambria Math</vt:lpstr>
      <vt:lpstr>Wingdings</vt:lpstr>
      <vt:lpstr>McKBAlgP8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gchaudhari</dc:creator>
  <cp:lastModifiedBy>Allen li</cp:lastModifiedBy>
  <cp:revision>680</cp:revision>
  <dcterms:created xsi:type="dcterms:W3CDTF">2010-10-18T10:39:00Z</dcterms:created>
  <dcterms:modified xsi:type="dcterms:W3CDTF">2022-12-14T03:40:20Z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